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4" r:id="rId2"/>
  </p:sldIdLst>
  <p:sldSz cx="10693400" cy="756126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FF"/>
    <a:srgbClr val="D9D7D7"/>
    <a:srgbClr val="2F2F2D"/>
    <a:srgbClr val="2E3031"/>
    <a:srgbClr val="E7364E"/>
    <a:srgbClr val="269C00"/>
    <a:srgbClr val="ED7B3D"/>
    <a:srgbClr val="EFA200"/>
    <a:srgbClr val="D83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4195" autoAdjust="0"/>
  </p:normalViewPr>
  <p:slideViewPr>
    <p:cSldViewPr snapToGrid="0" showGuides="1">
      <p:cViewPr>
        <p:scale>
          <a:sx n="100" d="100"/>
          <a:sy n="100" d="100"/>
        </p:scale>
        <p:origin x="-2242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6800" cy="46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2"/>
            <a:ext cx="2918830" cy="495029"/>
          </a:xfrm>
          <a:prstGeom prst="rect">
            <a:avLst/>
          </a:prstGeom>
        </p:spPr>
        <p:txBody>
          <a:bodyPr vert="horz" lIns="94858" tIns="47430" rIns="94858" bIns="47430" rtlCol="0"/>
          <a:lstStyle>
            <a:lvl1pPr algn="r">
              <a:defRPr sz="1200"/>
            </a:lvl1pPr>
          </a:lstStyle>
          <a:p>
            <a:fld id="{CB39CDC2-EF3D-1940-B5B4-943F0E811380}" type="datetimeFigureOut">
              <a:rPr kumimoji="1" lang="ja-JP" altLang="en-US" smtClean="0"/>
              <a:t>2025/10/10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2825" y="1233488"/>
            <a:ext cx="4710113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30" rIns="94858" bIns="4743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4858" tIns="47430" rIns="94858" bIns="4743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0" cy="495028"/>
          </a:xfrm>
          <a:prstGeom prst="rect">
            <a:avLst/>
          </a:prstGeom>
        </p:spPr>
        <p:txBody>
          <a:bodyPr vert="horz" lIns="94858" tIns="47430" rIns="94858" bIns="47430" rtlCol="0" anchor="b"/>
          <a:lstStyle>
            <a:lvl1pPr algn="r">
              <a:defRPr sz="1200"/>
            </a:lvl1pPr>
          </a:lstStyle>
          <a:p>
            <a:fld id="{E8250825-3C3A-E848-BBA8-608C00D4AF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63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77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08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" userDrawn="1">
          <p15:clr>
            <a:srgbClr val="F26B43"/>
          </p15:clr>
        </p15:guide>
        <p15:guide id="2" pos="68" userDrawn="1">
          <p15:clr>
            <a:srgbClr val="F26B43"/>
          </p15:clr>
        </p15:guide>
        <p15:guide id="3" pos="6666" userDrawn="1">
          <p15:clr>
            <a:srgbClr val="F26B43"/>
          </p15:clr>
        </p15:guide>
        <p15:guide id="4" orient="horz" pos="46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emf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emf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9211F552-E91C-D830-7DA0-E8309F76847F}"/>
              </a:ext>
            </a:extLst>
          </p:cNvPr>
          <p:cNvSpPr/>
          <p:nvPr/>
        </p:nvSpPr>
        <p:spPr>
          <a:xfrm>
            <a:off x="-20178" y="4704083"/>
            <a:ext cx="1158783" cy="2870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51B8D6E2-9B80-45D8-8469-47FC56CC0386}"/>
              </a:ext>
            </a:extLst>
          </p:cNvPr>
          <p:cNvSpPr/>
          <p:nvPr/>
        </p:nvSpPr>
        <p:spPr>
          <a:xfrm>
            <a:off x="74684" y="-229933"/>
            <a:ext cx="10693400" cy="78533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90BA6AF-EF63-3E44-B421-DA456B4ABE6A}"/>
              </a:ext>
            </a:extLst>
          </p:cNvPr>
          <p:cNvSpPr txBox="1"/>
          <p:nvPr/>
        </p:nvSpPr>
        <p:spPr>
          <a:xfrm>
            <a:off x="11880994" y="-3971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dirty="0">
                <a:solidFill>
                  <a:srgbClr val="2F2F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リノベ不動産軒茶屋駅前店</a:t>
            </a:r>
            <a:endParaRPr kumimoji="1" lang="en-US" altLang="ja-JP" sz="1000" b="1" dirty="0">
              <a:solidFill>
                <a:srgbClr val="2F2F2D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1000" b="1" dirty="0">
                <a:solidFill>
                  <a:srgbClr val="2F2F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アドバンスライフ有限会社</a:t>
            </a:r>
            <a:endParaRPr kumimoji="1" lang="en-US" altLang="ja-JP" sz="1000" b="1" dirty="0">
              <a:solidFill>
                <a:srgbClr val="2F2F2D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EDDF625-0FC9-F24D-8C20-6C1859175C3E}"/>
              </a:ext>
            </a:extLst>
          </p:cNvPr>
          <p:cNvSpPr txBox="1"/>
          <p:nvPr/>
        </p:nvSpPr>
        <p:spPr>
          <a:xfrm>
            <a:off x="11357112" y="4302013"/>
            <a:ext cx="1492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 b="1" dirty="0">
                <a:solidFill>
                  <a:srgbClr val="2F2F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東京都世田谷区三軒田谷１－３９－７</a:t>
            </a:r>
            <a:endParaRPr kumimoji="1" lang="en-US" altLang="ja-JP" sz="600" b="1" dirty="0">
              <a:solidFill>
                <a:srgbClr val="2F2F2D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600" b="1" dirty="0">
                <a:solidFill>
                  <a:srgbClr val="2F2F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ショッピングプラザベルアージュ１階</a:t>
            </a:r>
            <a:endParaRPr kumimoji="1" lang="en-US" altLang="zh-TW" sz="600" b="1" dirty="0">
              <a:solidFill>
                <a:srgbClr val="2F2F2D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8521017-1C4F-A747-8F2B-110A1DC61269}"/>
              </a:ext>
            </a:extLst>
          </p:cNvPr>
          <p:cNvSpPr txBox="1"/>
          <p:nvPr/>
        </p:nvSpPr>
        <p:spPr>
          <a:xfrm>
            <a:off x="11107044" y="7219896"/>
            <a:ext cx="1992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2F2F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Tel:	03-6411-3618</a:t>
            </a:r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E5295320-178D-2446-A4A9-AAC87B254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57" y="3861859"/>
            <a:ext cx="1986757" cy="402299"/>
          </a:xfrm>
          <a:prstGeom prst="rect">
            <a:avLst/>
          </a:prstGeom>
        </p:spPr>
      </p:pic>
      <p:sp>
        <p:nvSpPr>
          <p:cNvPr id="14" name="AutoShape 4" descr="マチリ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AutoShape 12" descr="山陰ライフ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AutoShape 18" descr="QUOカードプレゼント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CCB93D4-B343-ED48-BB5E-ABF87889E4CC}"/>
              </a:ext>
            </a:extLst>
          </p:cNvPr>
          <p:cNvSpPr txBox="1"/>
          <p:nvPr/>
        </p:nvSpPr>
        <p:spPr>
          <a:xfrm>
            <a:off x="-3327328" y="5731354"/>
            <a:ext cx="257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spc="-1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見学会開催中♪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-3588987" y="4583478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FFFF00"/>
                </a:solidFill>
              </a:rPr>
              <a:t>聞くだけ</a:t>
            </a:r>
            <a:endParaRPr lang="en-US" altLang="ja-JP" b="1" dirty="0">
              <a:solidFill>
                <a:srgbClr val="FFFF00"/>
              </a:solidFill>
            </a:endParaRPr>
          </a:p>
          <a:p>
            <a:pPr algn="ctr"/>
            <a:r>
              <a:rPr lang="ja-JP" altLang="en-US" b="1" dirty="0">
                <a:solidFill>
                  <a:srgbClr val="FFFF00"/>
                </a:solidFill>
              </a:rPr>
              <a:t>見るだけ</a:t>
            </a:r>
            <a:endParaRPr lang="en-US" altLang="ja-JP" b="1" dirty="0">
              <a:solidFill>
                <a:srgbClr val="FFFF00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-2569946" y="6504160"/>
            <a:ext cx="10599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chemeClr val="bg1"/>
                </a:solidFill>
              </a:rPr>
              <a:t>OK!</a:t>
            </a:r>
            <a:endParaRPr lang="en-US" altLang="ja-JP" sz="1600" b="1" dirty="0">
              <a:solidFill>
                <a:schemeClr val="bg1"/>
              </a:solidFill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8BF5E6D-1B50-43B2-8826-73FB98881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1423" y="2923019"/>
            <a:ext cx="1831354" cy="200696"/>
          </a:xfrm>
          <a:prstGeom prst="rect">
            <a:avLst/>
          </a:prstGeom>
        </p:spPr>
      </p:pic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EB71F334-C6E2-4668-9526-F55FED331C55}"/>
              </a:ext>
            </a:extLst>
          </p:cNvPr>
          <p:cNvSpPr txBox="1"/>
          <p:nvPr/>
        </p:nvSpPr>
        <p:spPr>
          <a:xfrm>
            <a:off x="-4398844" y="4442637"/>
            <a:ext cx="26815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spc="-15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販売価格 </a:t>
            </a:r>
            <a:r>
              <a:rPr kumimoji="1" lang="en-US" altLang="ja-JP" sz="4400" b="1" spc="-15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23,480</a:t>
            </a:r>
            <a:r>
              <a:rPr kumimoji="1" lang="ja-JP" altLang="en-US" sz="4400" b="1" spc="-15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万円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688ADE08-C21A-447C-ADDB-F99F1715AAFF}"/>
              </a:ext>
            </a:extLst>
          </p:cNvPr>
          <p:cNvSpPr txBox="1"/>
          <p:nvPr/>
        </p:nvSpPr>
        <p:spPr>
          <a:xfrm>
            <a:off x="-3492512" y="2199858"/>
            <a:ext cx="2739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spc="-1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「駒沢大学」徒歩</a:t>
            </a:r>
            <a:r>
              <a:rPr kumimoji="1" lang="en-US" altLang="ja-JP" sz="2000" b="1" spc="-1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</a:t>
            </a:r>
            <a:r>
              <a:rPr kumimoji="1" lang="ja-JP" altLang="en-US" sz="2000" b="1" spc="-1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分！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B9943E6-38AC-4414-AF46-126F1A7010A3}"/>
              </a:ext>
            </a:extLst>
          </p:cNvPr>
          <p:cNvSpPr/>
          <p:nvPr/>
        </p:nvSpPr>
        <p:spPr>
          <a:xfrm>
            <a:off x="12806888" y="2434568"/>
            <a:ext cx="18358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リノベ不動産アドバンスライフ</a:t>
            </a:r>
          </a:p>
        </p:txBody>
      </p:sp>
      <p:sp>
        <p:nvSpPr>
          <p:cNvPr id="109" name="四角形: 角を丸くする 108">
            <a:extLst>
              <a:ext uri="{FF2B5EF4-FFF2-40B4-BE49-F238E27FC236}">
                <a16:creationId xmlns:a16="http://schemas.microsoft.com/office/drawing/2014/main" id="{338380F8-C937-4305-BFF3-6C70E07F88B8}"/>
              </a:ext>
            </a:extLst>
          </p:cNvPr>
          <p:cNvSpPr/>
          <p:nvPr/>
        </p:nvSpPr>
        <p:spPr>
          <a:xfrm>
            <a:off x="-3885751" y="3047906"/>
            <a:ext cx="3092989" cy="1771290"/>
          </a:xfrm>
          <a:prstGeom prst="roundRect">
            <a:avLst>
              <a:gd name="adj" fmla="val 990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81CC1349-AE44-4AC8-87B3-331E1FBE5963}"/>
              </a:ext>
            </a:extLst>
          </p:cNvPr>
          <p:cNvSpPr txBox="1"/>
          <p:nvPr/>
        </p:nvSpPr>
        <p:spPr>
          <a:xfrm>
            <a:off x="8116797" y="5449107"/>
            <a:ext cx="255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  <a:ea typeface="Yu Gothic" panose="020B0400000000000000" pitchFamily="34" charset="-128"/>
              </a:rPr>
              <a:t>ご来場キャンペーン</a:t>
            </a:r>
            <a:r>
              <a:rPr kumimoji="1" lang="ja-JP" altLang="en-US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♪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23052C2A-1156-450F-BC05-C9B70ABCEE8D}"/>
              </a:ext>
            </a:extLst>
          </p:cNvPr>
          <p:cNvSpPr txBox="1"/>
          <p:nvPr/>
        </p:nvSpPr>
        <p:spPr>
          <a:xfrm>
            <a:off x="7824912" y="5738194"/>
            <a:ext cx="3092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事前予約・ご見学後アンケートのご記入いただいた方へ</a:t>
            </a:r>
            <a:endParaRPr kumimoji="1" lang="en-US" altLang="ja-JP" sz="8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endParaRPr kumimoji="1" lang="ja-JP" altLang="en-US" sz="8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328DCC77-5B4D-4484-BC51-A9B0CBA16DF8}"/>
              </a:ext>
            </a:extLst>
          </p:cNvPr>
          <p:cNvSpPr txBox="1"/>
          <p:nvPr/>
        </p:nvSpPr>
        <p:spPr>
          <a:xfrm>
            <a:off x="-3827873" y="2662103"/>
            <a:ext cx="30929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kumimoji="1" lang="ja-JP" altLang="en-US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ご家族様</a:t>
            </a:r>
            <a:r>
              <a:rPr kumimoji="1" lang="en-US" altLang="ja-JP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kumimoji="1" lang="ja-JP" altLang="en-US" sz="600" dirty="0">
                <a:latin typeface="Yu Gothic" panose="020B0400000000000000" pitchFamily="34" charset="-128"/>
                <a:ea typeface="Yu Gothic" panose="020B0400000000000000" pitchFamily="34" charset="-128"/>
              </a:rPr>
              <a:t>枚、ご新規のお客様に限りますなくなり次第終了いたします。</a:t>
            </a:r>
            <a:endParaRPr kumimoji="1" lang="en-US" altLang="ja-JP" sz="6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5B0C618-A0CF-C5A3-3646-1D2EB4230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844" y="3260505"/>
            <a:ext cx="1535077" cy="444896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23C4192E-DE1D-EFBF-C405-67D03EA4A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8723" y="4639883"/>
            <a:ext cx="796579" cy="796579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52DEFEF-B05B-55B7-E565-8FC57BCAC6A1}"/>
              </a:ext>
            </a:extLst>
          </p:cNvPr>
          <p:cNvSpPr txBox="1"/>
          <p:nvPr/>
        </p:nvSpPr>
        <p:spPr>
          <a:xfrm>
            <a:off x="-4235432" y="1668583"/>
            <a:ext cx="3920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b="1" spc="-15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東急田園都市線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6FA5D1-F2EA-ABBF-E097-ED3742A34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6588" y="2750642"/>
            <a:ext cx="614406" cy="594527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5087F75-6D36-4607-3FD4-70B5FE282AC9}"/>
              </a:ext>
            </a:extLst>
          </p:cNvPr>
          <p:cNvSpPr txBox="1"/>
          <p:nvPr/>
        </p:nvSpPr>
        <p:spPr>
          <a:xfrm>
            <a:off x="-4365394" y="565097"/>
            <a:ext cx="4180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お好きなプランで建築可能！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887AD83-8167-A55E-E86A-974C9F76FD25}"/>
              </a:ext>
            </a:extLst>
          </p:cNvPr>
          <p:cNvSpPr/>
          <p:nvPr/>
        </p:nvSpPr>
        <p:spPr>
          <a:xfrm>
            <a:off x="-1" y="-135278"/>
            <a:ext cx="4699927" cy="5649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028BD0F-8AAE-45BD-D3FA-0361530C50C8}"/>
              </a:ext>
            </a:extLst>
          </p:cNvPr>
          <p:cNvSpPr txBox="1"/>
          <p:nvPr/>
        </p:nvSpPr>
        <p:spPr>
          <a:xfrm>
            <a:off x="-4667758" y="6566295"/>
            <a:ext cx="4127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spc="-15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～約８７坪・整形地・所有権・間口１４</a:t>
            </a:r>
            <a:r>
              <a:rPr kumimoji="1" lang="en-US" altLang="ja-JP" sz="3200" b="1" spc="-15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M</a:t>
            </a:r>
            <a:r>
              <a:rPr kumimoji="1" lang="ja-JP" altLang="en-US" sz="3200" b="1" spc="-15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～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74F46E3-2E32-3094-7C8C-AE75A1AB3F9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251" b="1280"/>
          <a:stretch>
            <a:fillRect/>
          </a:stretch>
        </p:blipFill>
        <p:spPr>
          <a:xfrm>
            <a:off x="4703275" y="4559"/>
            <a:ext cx="2538380" cy="452585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7216E05-76B7-624B-737D-03BE2DB65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3771" y="1"/>
            <a:ext cx="3294054" cy="5347912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60EE193F-4A7F-569F-3DE0-5CFF2D883984}"/>
              </a:ext>
            </a:extLst>
          </p:cNvPr>
          <p:cNvSpPr/>
          <p:nvPr/>
        </p:nvSpPr>
        <p:spPr>
          <a:xfrm>
            <a:off x="98263" y="3823122"/>
            <a:ext cx="4535883" cy="27326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050" dirty="0"/>
              <a:t>【</a:t>
            </a:r>
            <a:r>
              <a:rPr kumimoji="1" lang="ja-JP" altLang="en-US" sz="1050" dirty="0"/>
              <a:t>土地概要</a:t>
            </a:r>
            <a:r>
              <a:rPr kumimoji="1" lang="en-US" altLang="ja-JP" sz="1050" dirty="0"/>
              <a:t>】</a:t>
            </a:r>
            <a:r>
              <a:rPr kumimoji="1" lang="ja-JP" altLang="en-US" sz="1050" dirty="0"/>
              <a:t>■所在地：世田谷区桜丘</a:t>
            </a:r>
            <a:r>
              <a:rPr kumimoji="1" lang="en-US" altLang="ja-JP" sz="1050" dirty="0"/>
              <a:t>4‐7‐5</a:t>
            </a:r>
            <a:r>
              <a:rPr kumimoji="1" lang="ja-JP" altLang="en-US" sz="1050" dirty="0"/>
              <a:t>■地番：世田谷区桜丘</a:t>
            </a:r>
            <a:r>
              <a:rPr kumimoji="1" lang="en-US" altLang="ja-JP" sz="1050" dirty="0"/>
              <a:t>4</a:t>
            </a:r>
            <a:r>
              <a:rPr kumimoji="1" lang="ja-JP" altLang="en-US" sz="1050" dirty="0"/>
              <a:t>丁目</a:t>
            </a:r>
            <a:r>
              <a:rPr kumimoji="1" lang="en-US" altLang="ja-JP" sz="1050" dirty="0"/>
              <a:t>2808‐2</a:t>
            </a:r>
            <a:r>
              <a:rPr kumimoji="1" lang="ja-JP" altLang="en-US" sz="1050" dirty="0"/>
              <a:t>■交通：小田急線</a:t>
            </a:r>
            <a:r>
              <a:rPr kumimoji="1" lang="en-US" altLang="ja-JP" sz="1050" dirty="0"/>
              <a:t>『</a:t>
            </a:r>
            <a:r>
              <a:rPr kumimoji="1" lang="ja-JP" altLang="en-US" sz="1050" dirty="0"/>
              <a:t>千歳船橋</a:t>
            </a:r>
            <a:r>
              <a:rPr kumimoji="1" lang="en-US" altLang="ja-JP" sz="1050" dirty="0"/>
              <a:t>』</a:t>
            </a:r>
            <a:r>
              <a:rPr kumimoji="1" lang="ja-JP" altLang="en-US" sz="1050" dirty="0"/>
              <a:t>駅徒歩</a:t>
            </a:r>
            <a:r>
              <a:rPr kumimoji="1" lang="en-US" altLang="ja-JP" sz="1050" dirty="0"/>
              <a:t>11</a:t>
            </a:r>
            <a:r>
              <a:rPr kumimoji="1" lang="ja-JP" altLang="en-US" sz="1050" dirty="0"/>
              <a:t>分■権利：所有権</a:t>
            </a:r>
            <a:endParaRPr kumimoji="1" lang="en-US" altLang="ja-JP" sz="1050" dirty="0"/>
          </a:p>
          <a:p>
            <a:r>
              <a:rPr kumimoji="1" lang="ja-JP" altLang="en-US" sz="1050" dirty="0"/>
              <a:t>■学区：笹原小学校・桜丘中学学校■用途地域：第一種低層住居専用地域■都市計画：市街化区域■地目：宅地■防火指定：準防火地域</a:t>
            </a:r>
            <a:endParaRPr kumimoji="1" lang="en-US" altLang="ja-JP" sz="1050" dirty="0"/>
          </a:p>
          <a:p>
            <a:r>
              <a:rPr kumimoji="1" lang="ja-JP" altLang="en-US" sz="1050" dirty="0"/>
              <a:t>■その他制限：第</a:t>
            </a:r>
            <a:r>
              <a:rPr kumimoji="1" lang="en-US" altLang="ja-JP" sz="1050" dirty="0"/>
              <a:t>1</a:t>
            </a:r>
            <a:r>
              <a:rPr kumimoji="1" lang="ja-JP" altLang="en-US" sz="1050" dirty="0"/>
              <a:t>種高度地区、日影規制：</a:t>
            </a:r>
            <a:r>
              <a:rPr kumimoji="1" lang="en-US" altLang="ja-JP" sz="1050" dirty="0"/>
              <a:t>4</a:t>
            </a:r>
            <a:r>
              <a:rPr kumimoji="1" lang="ja-JP" altLang="en-US" sz="1050" dirty="0"/>
              <a:t>～</a:t>
            </a:r>
            <a:r>
              <a:rPr kumimoji="1" lang="en-US" altLang="ja-JP" sz="1050" dirty="0"/>
              <a:t>2.5h</a:t>
            </a:r>
            <a:r>
              <a:rPr kumimoji="1" lang="ja-JP" altLang="en-US" sz="1050" dirty="0"/>
              <a:t>（</a:t>
            </a:r>
            <a:r>
              <a:rPr kumimoji="1" lang="en-US" altLang="ja-JP" sz="1050" dirty="0"/>
              <a:t>1.5M</a:t>
            </a:r>
            <a:r>
              <a:rPr kumimoji="1" lang="ja-JP" altLang="en-US" sz="1050" dirty="0"/>
              <a:t>）、景観法：一般地域低層住宅系ゾーン■建蔽率：</a:t>
            </a:r>
            <a:r>
              <a:rPr kumimoji="1" lang="en-US" altLang="ja-JP" sz="1050" dirty="0"/>
              <a:t>60</a:t>
            </a:r>
            <a:r>
              <a:rPr kumimoji="1" lang="ja-JP" altLang="en-US" sz="1050" dirty="0"/>
              <a:t>％■容積率：</a:t>
            </a:r>
            <a:r>
              <a:rPr kumimoji="1" lang="en-US" altLang="ja-JP" sz="1050" dirty="0"/>
              <a:t>150</a:t>
            </a:r>
            <a:r>
              <a:rPr kumimoji="1" lang="ja-JP" altLang="en-US" sz="1050" dirty="0"/>
              <a:t>％■設備：東京電力、公共下水、公営水道、都市ガス■道路：西側約</a:t>
            </a:r>
            <a:r>
              <a:rPr kumimoji="1" lang="en-US" altLang="ja-JP" sz="1050" dirty="0"/>
              <a:t>4.0M</a:t>
            </a:r>
            <a:r>
              <a:rPr kumimoji="1" lang="ja-JP" altLang="en-US" sz="1050" dirty="0"/>
              <a:t>公道</a:t>
            </a:r>
            <a:endParaRPr kumimoji="1" lang="en-US" altLang="ja-JP" sz="1050" dirty="0"/>
          </a:p>
          <a:p>
            <a:r>
              <a:rPr kumimoji="1" lang="ja-JP" altLang="en-US" sz="1050" dirty="0"/>
              <a:t>■販売価格：</a:t>
            </a:r>
            <a:r>
              <a:rPr kumimoji="1" lang="en-US" altLang="ja-JP" sz="1050" dirty="0"/>
              <a:t>8,140</a:t>
            </a:r>
            <a:r>
              <a:rPr kumimoji="1" lang="ja-JP" altLang="en-US" sz="1050" dirty="0"/>
              <a:t>万円■敷地面積：</a:t>
            </a:r>
            <a:r>
              <a:rPr kumimoji="1" lang="en-US" altLang="ja-JP" sz="1050" dirty="0"/>
              <a:t>66.09</a:t>
            </a:r>
            <a:r>
              <a:rPr kumimoji="1" lang="ja-JP" altLang="en-US" sz="1050" dirty="0"/>
              <a:t>㎡（</a:t>
            </a:r>
            <a:r>
              <a:rPr kumimoji="1" lang="en-US" altLang="ja-JP" sz="1050" dirty="0"/>
              <a:t>19.99</a:t>
            </a:r>
            <a:r>
              <a:rPr kumimoji="1" lang="ja-JP" altLang="en-US" sz="1050" dirty="0"/>
              <a:t>坪）■造成完了時期：</a:t>
            </a:r>
            <a:r>
              <a:rPr kumimoji="1" lang="en-US" altLang="ja-JP" sz="1050" dirty="0"/>
              <a:t>2025</a:t>
            </a:r>
            <a:r>
              <a:rPr kumimoji="1" lang="ja-JP" altLang="en-US" sz="1050" dirty="0"/>
              <a:t>年</a:t>
            </a:r>
            <a:r>
              <a:rPr kumimoji="1" lang="en-US" altLang="ja-JP" sz="1050" dirty="0"/>
              <a:t>10</a:t>
            </a:r>
            <a:r>
              <a:rPr kumimoji="1" lang="ja-JP" altLang="en-US" sz="1050" dirty="0"/>
              <a:t>月中旬■総区画数：</a:t>
            </a:r>
            <a:r>
              <a:rPr kumimoji="1" lang="en-US" altLang="ja-JP" sz="1050" dirty="0"/>
              <a:t>1</a:t>
            </a:r>
            <a:r>
              <a:rPr kumimoji="1" lang="ja-JP" altLang="en-US" sz="1050" dirty="0"/>
              <a:t>区画■今回販売区画数：</a:t>
            </a:r>
            <a:r>
              <a:rPr kumimoji="1" lang="en-US" altLang="ja-JP" sz="1050" dirty="0"/>
              <a:t>1</a:t>
            </a:r>
            <a:r>
              <a:rPr kumimoji="1" lang="ja-JP" altLang="en-US" sz="1050" dirty="0"/>
              <a:t>区画</a:t>
            </a:r>
            <a:endParaRPr kumimoji="1" lang="en-US" altLang="ja-JP" sz="1050" dirty="0"/>
          </a:p>
          <a:p>
            <a:r>
              <a:rPr kumimoji="1" lang="ja-JP" altLang="en-US" sz="1050" dirty="0"/>
              <a:t>■建築条件：なし■引渡条件：更地■引渡予定年月：相談■現況：更地</a:t>
            </a:r>
            <a:endParaRPr kumimoji="1" lang="en-US" altLang="ja-JP" sz="1050" dirty="0"/>
          </a:p>
          <a:p>
            <a:r>
              <a:rPr kumimoji="1" lang="ja-JP" altLang="en-US" sz="1050" dirty="0">
                <a:solidFill>
                  <a:srgbClr val="FF0000"/>
                </a:solidFill>
              </a:rPr>
              <a:t>■備考・注意事項：電柱等の位置は、協議中のため、変更の可能性あります。敷地面積および参考プランは、確定測量前のため、変更の可能性あります。確定測量前に伴い、隣接地の越境物が発見される可能性あります。本地以外の売買対象地がある場合があります。詳細は、担当者迄お問合せ下さい。販売価格には登記手続き等の諸経費は含まれておりませんので、別途申し受けます。最低敷地面積：</a:t>
            </a:r>
            <a:r>
              <a:rPr kumimoji="1" lang="en-US" altLang="ja-JP" sz="1050" dirty="0">
                <a:solidFill>
                  <a:srgbClr val="FF0000"/>
                </a:solidFill>
              </a:rPr>
              <a:t>70</a:t>
            </a:r>
            <a:r>
              <a:rPr kumimoji="1" lang="ja-JP" altLang="en-US" sz="1050" dirty="0">
                <a:solidFill>
                  <a:srgbClr val="FF0000"/>
                </a:solidFill>
              </a:rPr>
              <a:t>㎡。建物付帯設備の越境あり（覚書取得）。ブロック塀越境是正予定。</a:t>
            </a:r>
            <a:endParaRPr kumimoji="1" lang="en-US" altLang="ja-JP" sz="1050" dirty="0">
              <a:solidFill>
                <a:srgbClr val="FF0000"/>
              </a:solidFill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2D1B2727-0425-A819-A647-5D3FBDB4F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7765" y="6578422"/>
            <a:ext cx="7379814" cy="104496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812E1E6A-F2AC-B7E1-48B5-1CAC03419E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56171" y="7558450"/>
            <a:ext cx="1714739" cy="583068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AC7A530B-EC7A-1AD0-936D-68E07D0DB0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9219" y="1889339"/>
            <a:ext cx="2457793" cy="704948"/>
          </a:xfrm>
          <a:prstGeom prst="rect">
            <a:avLst/>
          </a:prstGeom>
        </p:spPr>
      </p:pic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00EE3B49-C5C4-3440-9D45-E824F0A2FC18}"/>
              </a:ext>
            </a:extLst>
          </p:cNvPr>
          <p:cNvSpPr txBox="1"/>
          <p:nvPr/>
        </p:nvSpPr>
        <p:spPr>
          <a:xfrm>
            <a:off x="10979928" y="678587"/>
            <a:ext cx="1470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b="1" dirty="0">
                <a:solidFill>
                  <a:srgbClr val="2F2F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&lt;</a:t>
            </a:r>
            <a:r>
              <a:rPr kumimoji="1" lang="ja-JP" altLang="en-US" sz="1100" b="1" dirty="0">
                <a:solidFill>
                  <a:srgbClr val="2F2F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仲介</a:t>
            </a:r>
            <a:r>
              <a:rPr kumimoji="1" lang="en-US" altLang="zh-CN" sz="1100" b="1" dirty="0">
                <a:solidFill>
                  <a:srgbClr val="2F2F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&gt;</a:t>
            </a:r>
            <a:r>
              <a:rPr kumimoji="1" lang="ja-JP" altLang="en-US" sz="450" b="1" dirty="0">
                <a:solidFill>
                  <a:srgbClr val="2F2F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東京都知事（</a:t>
            </a:r>
            <a:r>
              <a:rPr kumimoji="1" lang="en-US" altLang="ja-JP" sz="450" b="1" dirty="0">
                <a:solidFill>
                  <a:srgbClr val="2F2F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8</a:t>
            </a:r>
            <a:r>
              <a:rPr kumimoji="1" lang="ja-JP" altLang="en-US" sz="450" b="1" dirty="0">
                <a:solidFill>
                  <a:srgbClr val="2F2F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）第</a:t>
            </a:r>
            <a:r>
              <a:rPr kumimoji="1" lang="en-US" altLang="ja-JP" sz="450" b="1" dirty="0">
                <a:solidFill>
                  <a:srgbClr val="2F2F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59132</a:t>
            </a:r>
            <a:r>
              <a:rPr kumimoji="1" lang="ja-JP" altLang="en-US" sz="450" b="1" dirty="0">
                <a:solidFill>
                  <a:srgbClr val="2F2F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号　</a:t>
            </a: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17A25CA1-198D-B97C-A587-58BA927BA2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61522" y="6452158"/>
            <a:ext cx="3424637" cy="1171229"/>
          </a:xfrm>
          <a:prstGeom prst="rect">
            <a:avLst/>
          </a:prstGeom>
        </p:spPr>
      </p:pic>
      <p:sp>
        <p:nvSpPr>
          <p:cNvPr id="39" name="星: 10 pt 38">
            <a:extLst>
              <a:ext uri="{FF2B5EF4-FFF2-40B4-BE49-F238E27FC236}">
                <a16:creationId xmlns:a16="http://schemas.microsoft.com/office/drawing/2014/main" id="{4122DC82-4738-422D-9B24-039846E73166}"/>
              </a:ext>
            </a:extLst>
          </p:cNvPr>
          <p:cNvSpPr/>
          <p:nvPr/>
        </p:nvSpPr>
        <p:spPr>
          <a:xfrm>
            <a:off x="7305323" y="5466499"/>
            <a:ext cx="759832" cy="593094"/>
          </a:xfrm>
          <a:prstGeom prst="star10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2687A0D3-E2CA-48F2-8BCB-3107F6C0C0E5}"/>
              </a:ext>
            </a:extLst>
          </p:cNvPr>
          <p:cNvSpPr txBox="1"/>
          <p:nvPr/>
        </p:nvSpPr>
        <p:spPr>
          <a:xfrm>
            <a:off x="7322953" y="5499439"/>
            <a:ext cx="76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期間</a:t>
            </a:r>
            <a:endParaRPr kumimoji="1" lang="en-US" altLang="ja-JP" sz="1400" b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algn="ctr"/>
            <a:r>
              <a:rPr kumimoji="1" lang="ja-JP" altLang="en-US" sz="1400" b="1" dirty="0">
                <a:solidFill>
                  <a:srgbClr val="FFFF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</a:rPr>
              <a:t>限定</a:t>
            </a:r>
            <a:endParaRPr kumimoji="1" lang="ja-JP" altLang="en-US" sz="1200" b="1" dirty="0">
              <a:solidFill>
                <a:srgbClr val="FFFF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3FC4A3C1-0F81-442C-6A5A-CE15F62994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92380" y="2199858"/>
            <a:ext cx="3092989" cy="96581"/>
          </a:xfrm>
          <a:prstGeom prst="rect">
            <a:avLst/>
          </a:prstGeom>
        </p:spPr>
      </p:pic>
      <p:sp>
        <p:nvSpPr>
          <p:cNvPr id="115" name="四角形: 角を丸くする 114">
            <a:extLst>
              <a:ext uri="{FF2B5EF4-FFF2-40B4-BE49-F238E27FC236}">
                <a16:creationId xmlns:a16="http://schemas.microsoft.com/office/drawing/2014/main" id="{3798CA1B-16CB-40A7-B51C-6F2760905373}"/>
              </a:ext>
            </a:extLst>
          </p:cNvPr>
          <p:cNvSpPr/>
          <p:nvPr/>
        </p:nvSpPr>
        <p:spPr>
          <a:xfrm>
            <a:off x="8542110" y="6050572"/>
            <a:ext cx="2022689" cy="42776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</a:rPr>
              <a:t>クオカード</a:t>
            </a:r>
            <a:r>
              <a:rPr kumimoji="1" lang="en-US" altLang="ja-JP" sz="1100" b="1" dirty="0">
                <a:solidFill>
                  <a:schemeClr val="bg1"/>
                </a:solidFill>
              </a:rPr>
              <a:t>1000</a:t>
            </a:r>
            <a:r>
              <a:rPr kumimoji="1" lang="ja-JP" altLang="en-US" sz="1100" b="1" dirty="0">
                <a:solidFill>
                  <a:schemeClr val="bg1"/>
                </a:solidFill>
              </a:rPr>
              <a:t>円分</a:t>
            </a:r>
            <a:endParaRPr kumimoji="1" lang="en-US" altLang="ja-JP" sz="1100" b="1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1100" b="1" dirty="0">
                <a:solidFill>
                  <a:schemeClr val="bg1"/>
                </a:solidFill>
              </a:rPr>
              <a:t>プレゼント！</a:t>
            </a:r>
          </a:p>
        </p:txBody>
      </p:sp>
      <p:pic>
        <p:nvPicPr>
          <p:cNvPr id="1026" name="Picture 2" descr="スタンダードカード | 商品情報 | 【公式】ギフトといえばQUO ...">
            <a:extLst>
              <a:ext uri="{FF2B5EF4-FFF2-40B4-BE49-F238E27FC236}">
                <a16:creationId xmlns:a16="http://schemas.microsoft.com/office/drawing/2014/main" id="{AC3DAEDD-59D5-3ACF-3099-874771522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44322" y="6099451"/>
            <a:ext cx="905880" cy="8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9FC53E37-5A3A-DCAA-8889-412168BD34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6795" y="6630943"/>
            <a:ext cx="972009" cy="72490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CFE1C83-9B0E-4B61-E866-F4CCC674A45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288" y="-39719"/>
            <a:ext cx="4535882" cy="3830321"/>
          </a:xfrm>
          <a:prstGeom prst="rect">
            <a:avLst/>
          </a:prstGeom>
        </p:spPr>
      </p:pic>
      <p:sp>
        <p:nvSpPr>
          <p:cNvPr id="13" name="楕円 12"/>
          <p:cNvSpPr/>
          <p:nvPr/>
        </p:nvSpPr>
        <p:spPr>
          <a:xfrm>
            <a:off x="56649" y="149951"/>
            <a:ext cx="4611521" cy="101583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" b="1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建築条件なし売地</a:t>
            </a:r>
          </a:p>
        </p:txBody>
      </p:sp>
      <p:sp>
        <p:nvSpPr>
          <p:cNvPr id="104" name="四角形: 角を丸くする 103">
            <a:extLst>
              <a:ext uri="{FF2B5EF4-FFF2-40B4-BE49-F238E27FC236}">
                <a16:creationId xmlns:a16="http://schemas.microsoft.com/office/drawing/2014/main" id="{DBDF1E18-779A-4F4C-86A6-C5AC11943C73}"/>
              </a:ext>
            </a:extLst>
          </p:cNvPr>
          <p:cNvSpPr/>
          <p:nvPr/>
        </p:nvSpPr>
        <p:spPr>
          <a:xfrm>
            <a:off x="387357" y="972111"/>
            <a:ext cx="3845163" cy="37886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spc="-15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～「千歳船橋</a:t>
            </a:r>
            <a:r>
              <a:rPr kumimoji="1" lang="ja-JP" altLang="en-US" sz="2000" b="1" spc="-15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駅</a:t>
            </a:r>
            <a:r>
              <a:rPr kumimoji="1" lang="ja-JP" altLang="en-US" b="1" spc="-15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」徒歩</a:t>
            </a:r>
            <a:r>
              <a:rPr kumimoji="1" lang="en-US" altLang="ja-JP" b="1" spc="-15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11</a:t>
            </a:r>
            <a:r>
              <a:rPr kumimoji="1" lang="ja-JP" altLang="en-US" b="1" spc="-15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分～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195A8C1-E74F-A0EA-A203-909A0C3E915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62658" y="1843944"/>
            <a:ext cx="718480" cy="711827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9F8E793-DC48-6950-E1B3-5F70FEE8E7A5}"/>
              </a:ext>
            </a:extLst>
          </p:cNvPr>
          <p:cNvSpPr/>
          <p:nvPr/>
        </p:nvSpPr>
        <p:spPr>
          <a:xfrm>
            <a:off x="4219583" y="-896831"/>
            <a:ext cx="2383154" cy="340257"/>
          </a:xfrm>
          <a:prstGeom prst="roundRect">
            <a:avLst>
              <a:gd name="adj" fmla="val 41143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</a:rPr>
              <a:t>3D</a:t>
            </a:r>
            <a:r>
              <a:rPr kumimoji="1" lang="ja-JP" altLang="en-US" b="1" dirty="0">
                <a:solidFill>
                  <a:schemeClr val="bg1"/>
                </a:solidFill>
              </a:rPr>
              <a:t>ルームツアー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63DDBA3-7D61-ED2D-F860-D6F7BA0950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44035" y="2589830"/>
            <a:ext cx="419158" cy="190527"/>
          </a:xfrm>
          <a:prstGeom prst="rect">
            <a:avLst/>
          </a:prstGeom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227BA6FA-C6E3-F123-9CE7-7855650E2BC7}"/>
              </a:ext>
            </a:extLst>
          </p:cNvPr>
          <p:cNvSpPr/>
          <p:nvPr/>
        </p:nvSpPr>
        <p:spPr>
          <a:xfrm>
            <a:off x="7263811" y="2068693"/>
            <a:ext cx="2494616" cy="28900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Noto Sans JP Black" panose="020B0200000000000000" pitchFamily="50" charset="-128"/>
                <a:ea typeface="Noto Sans JP Black" panose="020B0200000000000000" pitchFamily="50" charset="-128"/>
              </a:rPr>
              <a:t>3D </a:t>
            </a:r>
            <a:r>
              <a:rPr kumimoji="1" lang="ja-JP" altLang="en-US" dirty="0">
                <a:latin typeface="Noto Sans JP Black" panose="020B0200000000000000" pitchFamily="50" charset="-128"/>
                <a:ea typeface="Noto Sans JP Black" panose="020B0200000000000000" pitchFamily="50" charset="-128"/>
              </a:rPr>
              <a:t>ルームツアー  </a:t>
            </a:r>
            <a:r>
              <a:rPr kumimoji="1" lang="ja-JP" altLang="en-US" dirty="0">
                <a:solidFill>
                  <a:srgbClr val="FF0000"/>
                </a:solidFill>
                <a:latin typeface="Noto Sans JP Black" panose="020B0200000000000000" pitchFamily="50" charset="-128"/>
                <a:ea typeface="Noto Sans JP Black" panose="020B0200000000000000" pitchFamily="50" charset="-128"/>
              </a:rPr>
              <a:t>➡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ECC41B2C-1D39-9AA1-0355-6687434F00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43850" y="4584850"/>
            <a:ext cx="2465051" cy="1968709"/>
          </a:xfrm>
          <a:prstGeom prst="rect">
            <a:avLst/>
          </a:prstGeom>
        </p:spPr>
      </p:pic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82B694CE-D7E7-A0A7-8B5C-115CC7C14423}"/>
              </a:ext>
            </a:extLst>
          </p:cNvPr>
          <p:cNvSpPr/>
          <p:nvPr/>
        </p:nvSpPr>
        <p:spPr>
          <a:xfrm>
            <a:off x="7392380" y="6200145"/>
            <a:ext cx="1164182" cy="12634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C87D61D-8434-2A24-1A6F-C16DE8D43FFE}"/>
              </a:ext>
            </a:extLst>
          </p:cNvPr>
          <p:cNvSpPr txBox="1"/>
          <p:nvPr/>
        </p:nvSpPr>
        <p:spPr>
          <a:xfrm>
            <a:off x="7429200" y="6241326"/>
            <a:ext cx="102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来場予約は▽コチラ▽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C4AE798E-13C6-8404-7379-0A3973E44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976" y="6644195"/>
            <a:ext cx="771558" cy="7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A2C7F1-A35D-72E0-A5BE-DAB3435C4A1B}"/>
              </a:ext>
            </a:extLst>
          </p:cNvPr>
          <p:cNvSpPr txBox="1"/>
          <p:nvPr/>
        </p:nvSpPr>
        <p:spPr>
          <a:xfrm>
            <a:off x="9871425" y="7126697"/>
            <a:ext cx="805566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イメージ画像です。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2504C1BD-CD47-00AC-F614-41F8EE53D64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52" t="111803" r="-141446" b="-111803"/>
          <a:stretch>
            <a:fillRect/>
          </a:stretch>
        </p:blipFill>
        <p:spPr>
          <a:xfrm>
            <a:off x="1330893" y="6414532"/>
            <a:ext cx="1714739" cy="1097021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89BA4CF4-444F-F6F7-329D-EAE5CCD83FE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4" t="12798" r="14132" b="10404"/>
          <a:stretch>
            <a:fillRect/>
          </a:stretch>
        </p:blipFill>
        <p:spPr>
          <a:xfrm>
            <a:off x="127458" y="6576161"/>
            <a:ext cx="1974728" cy="965875"/>
          </a:xfrm>
          <a:prstGeom prst="rect">
            <a:avLst/>
          </a:prstGeom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D4A26FD-D865-80E7-60DD-EF5EBE54EB07}"/>
              </a:ext>
            </a:extLst>
          </p:cNvPr>
          <p:cNvSpPr txBox="1"/>
          <p:nvPr/>
        </p:nvSpPr>
        <p:spPr>
          <a:xfrm>
            <a:off x="4294748" y="7284948"/>
            <a:ext cx="405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100" dirty="0"/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26D09E7C-1150-EEEC-064D-DE13B0D6F39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79582" y="6710185"/>
            <a:ext cx="2322710" cy="319456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105967EA-8D80-04C2-7E48-B6BF325DA8B0}"/>
              </a:ext>
            </a:extLst>
          </p:cNvPr>
          <p:cNvSpPr txBox="1"/>
          <p:nvPr/>
        </p:nvSpPr>
        <p:spPr>
          <a:xfrm>
            <a:off x="2206387" y="7126697"/>
            <a:ext cx="2129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2F2F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東京都世田谷区三軒茶屋１－３９－７</a:t>
            </a:r>
            <a:endParaRPr kumimoji="1" lang="en-US" altLang="ja-JP" sz="800" b="1" dirty="0">
              <a:solidFill>
                <a:srgbClr val="2F2F2D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800" b="1" dirty="0">
                <a:solidFill>
                  <a:srgbClr val="2F2F2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ショッピングプラザベルアージュ１階</a:t>
            </a:r>
            <a:endParaRPr kumimoji="1" lang="ja-JP" altLang="en-US" dirty="0"/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22E67176-6F07-C802-63CF-508DAB2AB8E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79688" y="6694000"/>
            <a:ext cx="1887152" cy="707683"/>
          </a:xfrm>
          <a:prstGeom prst="rect">
            <a:avLst/>
          </a:prstGeom>
        </p:spPr>
      </p:pic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3050FE79-0157-8EE4-7780-A072FA82BFEC}"/>
              </a:ext>
            </a:extLst>
          </p:cNvPr>
          <p:cNvSpPr/>
          <p:nvPr/>
        </p:nvSpPr>
        <p:spPr>
          <a:xfrm>
            <a:off x="6602737" y="6739090"/>
            <a:ext cx="541677" cy="72616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943FE97-6D4C-6279-8236-3A3181407FDE}"/>
              </a:ext>
            </a:extLst>
          </p:cNvPr>
          <p:cNvSpPr txBox="1"/>
          <p:nvPr/>
        </p:nvSpPr>
        <p:spPr>
          <a:xfrm>
            <a:off x="6586693" y="6774717"/>
            <a:ext cx="629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取引形態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117A03F-0AAE-EEA5-2E49-69C5105F5D8B}"/>
              </a:ext>
            </a:extLst>
          </p:cNvPr>
          <p:cNvSpPr txBox="1"/>
          <p:nvPr/>
        </p:nvSpPr>
        <p:spPr>
          <a:xfrm>
            <a:off x="6645326" y="6979059"/>
            <a:ext cx="500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 媒介</a:t>
            </a:r>
            <a:endParaRPr kumimoji="1" lang="en-US" altLang="ja-JP" sz="1000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2BE93DCF-CAE4-9734-5366-871FCB75B10B}"/>
              </a:ext>
            </a:extLst>
          </p:cNvPr>
          <p:cNvSpPr txBox="1"/>
          <p:nvPr/>
        </p:nvSpPr>
        <p:spPr>
          <a:xfrm>
            <a:off x="6597905" y="7204560"/>
            <a:ext cx="6957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（仲介）</a:t>
            </a:r>
          </a:p>
          <a:p>
            <a:endParaRPr kumimoji="1" lang="ja-JP" altLang="en-US" dirty="0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C1D435EA-8323-1EB9-1E04-FC3B847C19A3}"/>
              </a:ext>
            </a:extLst>
          </p:cNvPr>
          <p:cNvSpPr/>
          <p:nvPr/>
        </p:nvSpPr>
        <p:spPr>
          <a:xfrm>
            <a:off x="4708830" y="3861859"/>
            <a:ext cx="2524851" cy="26372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332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21493</TotalTime>
  <Words>457</Words>
  <Application>Microsoft Office PowerPoint</Application>
  <PresentationFormat>ユーザー設定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BIZ UDPゴシック</vt:lpstr>
      <vt:lpstr>BIZ UDゴシック</vt:lpstr>
      <vt:lpstr>Noto Sans JP Black</vt:lpstr>
      <vt:lpstr>UD デジタル 教科書体 NK-B</vt:lpstr>
      <vt:lpstr>UD デジタル 教科書体 NP-B</vt:lpstr>
      <vt:lpstr>Yu Gothic</vt:lpstr>
      <vt:lpstr>Yu Gothic</vt:lpstr>
      <vt:lpstr>Arial</vt:lpstr>
      <vt:lpstr>Arial Black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biztel</dc:creator>
  <cp:lastModifiedBy>miharu takanashi</cp:lastModifiedBy>
  <cp:revision>201</cp:revision>
  <cp:lastPrinted>2025-10-10T06:03:47Z</cp:lastPrinted>
  <dcterms:created xsi:type="dcterms:W3CDTF">2017-07-31T10:46:25Z</dcterms:created>
  <dcterms:modified xsi:type="dcterms:W3CDTF">2025-10-10T07:09:06Z</dcterms:modified>
</cp:coreProperties>
</file>